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6" r:id="rId11"/>
    <p:sldId id="267" r:id="rId12"/>
    <p:sldId id="268" r:id="rId13"/>
    <p:sldId id="269" r:id="rId14"/>
    <p:sldId id="275" r:id="rId15"/>
    <p:sldId id="270" r:id="rId16"/>
    <p:sldId id="271" r:id="rId17"/>
    <p:sldId id="273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B4075-5733-49BE-B798-9B7B04E58B5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6B9DA-71A3-4828-BC69-0C38378C9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20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E1EB-8536-45D4-8B79-58D4CA0005DD}" type="datetime1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3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49DA-87C0-46D5-B9DE-468FF2CD61A2}" type="datetime1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8DF7-AB2C-4422-92CF-57E205864C0A}" type="datetime1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0095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DE55-B8E8-459D-B7CE-47D5A7F87A88}" type="datetime1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29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7299-ECEC-45E5-AB8D-4BBE11D161BE}" type="datetime1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7512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CB1D-ADEA-4B7D-95F5-13099DC6A4B7}" type="datetime1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52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2E40D-59A1-4E6F-A0C6-B1E3C9EF46D2}" type="datetime1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7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AE7F-3827-4C8A-B1D4-4E7AEB0D0809}" type="datetime1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6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637C-6981-4688-A232-5DC90708DBE4}" type="datetime1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4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2E80-6180-40A0-ADE2-435B69E61DC9}" type="datetime1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5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EB842-9B7D-49EB-A852-5A65B45367EC}" type="datetime1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7F0E-50EB-434E-8501-D9B3DECD4384}" type="datetime1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2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8B8E7-9816-481C-BD2E-B983E63F1B7C}" type="datetime1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0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66CD-98BA-4E9E-9384-845926EF7D30}" type="datetime1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4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7693-B52F-44B2-9A38-D065361124D4}" type="datetime1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12ED0-79A9-43A6-B57D-8AECAB655354}" type="datetime1">
              <a:rPr lang="en-US" smtClean="0"/>
              <a:t>4/5/2023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1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452C8-EE47-48CA-9418-EF6DCD98A2EB}" type="datetime1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877C95-074C-46C7-AEA8-2284C3004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4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02E4FDF-3F1B-4045-B36B-81237C12A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3032"/>
            <a:ext cx="9144000" cy="2033162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FY2024 and FY2025 PROPOSED BIENNIAL BUDGET</a:t>
            </a:r>
          </a:p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Overview</a:t>
            </a:r>
          </a:p>
          <a:p>
            <a:pPr algn="ctr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April 10, 2023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7F969780-1F99-4030-9203-6D8FFC524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40" y="284922"/>
            <a:ext cx="3755255" cy="391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9D2000D-5EAA-4B30-B357-CE7526B9D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95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51A31E5-539A-4C4E-AF9C-A929D6735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750905"/>
              </p:ext>
            </p:extLst>
          </p:nvPr>
        </p:nvGraphicFramePr>
        <p:xfrm>
          <a:off x="352926" y="1635713"/>
          <a:ext cx="10363200" cy="453259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02832">
                  <a:extLst>
                    <a:ext uri="{9D8B030D-6E8A-4147-A177-3AD203B41FA5}">
                      <a16:colId xmlns:a16="http://schemas.microsoft.com/office/drawing/2014/main" val="930923958"/>
                    </a:ext>
                  </a:extLst>
                </a:gridCol>
                <a:gridCol w="3305968">
                  <a:extLst>
                    <a:ext uri="{9D8B030D-6E8A-4147-A177-3AD203B41FA5}">
                      <a16:colId xmlns:a16="http://schemas.microsoft.com/office/drawing/2014/main" val="2494110940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2932678587"/>
                    </a:ext>
                  </a:extLst>
                </a:gridCol>
              </a:tblGrid>
              <a:tr h="5765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FY2024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FY2025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291337"/>
                  </a:ext>
                </a:extLst>
              </a:tr>
              <a:tr h="57655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Solid Waste Contract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743,750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120,000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677895"/>
                  </a:ext>
                </a:extLst>
              </a:tr>
              <a:tr h="66993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Benefits incl P &amp; F Pension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546,223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131,690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791422"/>
                  </a:ext>
                </a:extLst>
              </a:tr>
              <a:tr h="66993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Salaries, OT, Holiday Pay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1,278,063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1,170,740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293057"/>
                  </a:ext>
                </a:extLst>
              </a:tr>
              <a:tr h="66993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Transfer to OPEB Trust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1,555,098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811,351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11206"/>
                  </a:ext>
                </a:extLst>
              </a:tr>
              <a:tr h="57655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School Department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681,942 (2.5%)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559,192 (2%)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009719"/>
                  </a:ext>
                </a:extLst>
              </a:tr>
              <a:tr h="576558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Capital Budget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575,634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534,326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734303"/>
                  </a:ext>
                </a:extLst>
              </a:tr>
            </a:tbl>
          </a:graphicData>
        </a:graphic>
      </p:graphicFrame>
      <p:sp>
        <p:nvSpPr>
          <p:cNvPr id="8" name="Title 7">
            <a:extLst>
              <a:ext uri="{FF2B5EF4-FFF2-40B4-BE49-F238E27FC236}">
                <a16:creationId xmlns:a16="http://schemas.microsoft.com/office/drawing/2014/main" id="{44A151C6-B7CC-4BCA-BFC3-D24B871CA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0775"/>
          </a:xfrm>
        </p:spPr>
        <p:txBody>
          <a:bodyPr/>
          <a:lstStyle/>
          <a:p>
            <a:r>
              <a:rPr lang="en-US" dirty="0"/>
              <a:t>Budget Drivers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68B6CE-7914-42BE-BDC3-C16E5A08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9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C087-593B-4C66-9217-6CC450AED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2519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EMPLOYEE COLA’S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6E0F0E-B609-4CF2-B960-D76B8A25D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8653" y="2053588"/>
            <a:ext cx="7728568" cy="385893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02E4FDF-3F1B-4045-B36B-81237C12A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6925" y="1964981"/>
            <a:ext cx="8116422" cy="4036151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7C70C2-1449-466F-AEDB-D64224A4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71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C087-593B-4C66-9217-6CC450AED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0643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REVENUES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E4FDF-3F1B-4045-B36B-81237C12A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146" y="2550696"/>
            <a:ext cx="10411327" cy="3850104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M&amp;B Tax – projected at $3M in FY23,24 &amp; 25         of $550,000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Hotel Tax – projected at $3.6M in FY23,24, &amp; 25 –       of $600,000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State Aid not anticipated to change by much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Special Detail     by $230,000 but offset by expense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$80,000     in parking tickets in FY24 and $200,000 in FY25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Beach Parking      by $125,000 based on FY22 actuals</a:t>
            </a:r>
          </a:p>
          <a:p>
            <a:pPr algn="l"/>
            <a:endParaRPr lang="en-US" dirty="0"/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0D09A528-8481-440B-9BC3-450AF9B1484F}"/>
              </a:ext>
            </a:extLst>
          </p:cNvPr>
          <p:cNvSpPr/>
          <p:nvPr/>
        </p:nvSpPr>
        <p:spPr>
          <a:xfrm>
            <a:off x="3224464" y="5141493"/>
            <a:ext cx="336884" cy="2406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B008A6EA-7488-49CB-B697-FD782806DE81}"/>
              </a:ext>
            </a:extLst>
          </p:cNvPr>
          <p:cNvSpPr/>
          <p:nvPr/>
        </p:nvSpPr>
        <p:spPr>
          <a:xfrm>
            <a:off x="2414337" y="4628147"/>
            <a:ext cx="336884" cy="2406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</a:t>
            </a:r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C0910C26-61DC-4E13-B736-31661A9AC5E3}"/>
              </a:ext>
            </a:extLst>
          </p:cNvPr>
          <p:cNvSpPr/>
          <p:nvPr/>
        </p:nvSpPr>
        <p:spPr>
          <a:xfrm>
            <a:off x="3224464" y="4122819"/>
            <a:ext cx="336884" cy="2406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</a:t>
            </a:r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34B06908-890D-4063-97A0-5020EFDA7671}"/>
              </a:ext>
            </a:extLst>
          </p:cNvPr>
          <p:cNvSpPr/>
          <p:nvPr/>
        </p:nvSpPr>
        <p:spPr>
          <a:xfrm>
            <a:off x="7555830" y="2550696"/>
            <a:ext cx="401053" cy="30479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61F1DA0D-BB9B-4EDC-B6F6-C34C9C7D1FFC}"/>
              </a:ext>
            </a:extLst>
          </p:cNvPr>
          <p:cNvSpPr/>
          <p:nvPr/>
        </p:nvSpPr>
        <p:spPr>
          <a:xfrm>
            <a:off x="8085220" y="3124201"/>
            <a:ext cx="401053" cy="30479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FCD614-DAA0-4EFB-A25A-8A305778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8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C087-593B-4C66-9217-6CC450AED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940" y="1122362"/>
            <a:ext cx="9429060" cy="2133599"/>
          </a:xfrm>
        </p:spPr>
        <p:txBody>
          <a:bodyPr/>
          <a:lstStyle/>
          <a:p>
            <a:pPr algn="l"/>
            <a:r>
              <a:rPr lang="en-US" dirty="0"/>
              <a:t>RESIDENTIAL TWO-TIER TAX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E4FDF-3F1B-4045-B36B-81237C12A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940" y="3747431"/>
            <a:ext cx="9144000" cy="1444975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INFORMATION BASED ON ANALYSIS OF APPLICATIONS AND TAX SCENARIOS</a:t>
            </a:r>
          </a:p>
        </p:txBody>
      </p:sp>
      <p:pic>
        <p:nvPicPr>
          <p:cNvPr id="2050" name="Picture 2" descr="Rhode Island's Newport Bridge Turns 50 : CEG">
            <a:extLst>
              <a:ext uri="{FF2B5EF4-FFF2-40B4-BE49-F238E27FC236}">
                <a16:creationId xmlns:a16="http://schemas.microsoft.com/office/drawing/2014/main" id="{4E9E2733-694F-4E13-B71E-8C182A1E2F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30" b="46293"/>
          <a:stretch/>
        </p:blipFill>
        <p:spPr bwMode="auto">
          <a:xfrm>
            <a:off x="1238940" y="4748463"/>
            <a:ext cx="7776723" cy="1988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09C2E-D545-46C0-81EF-7D6CD8D3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20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C087-593B-4C66-9217-6CC450AED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8568" y="1122362"/>
            <a:ext cx="9689432" cy="1235827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Terminology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E4FDF-3F1B-4045-B36B-81237C12A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8568" y="2791326"/>
            <a:ext cx="9144000" cy="373781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OOCR –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Owner-Occupied Residential Taxpayer that was approved based on application submitted during the open application period</a:t>
            </a:r>
          </a:p>
          <a:p>
            <a:pPr algn="l"/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NOOCR –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Non Owner-Occupied Residential Taxpayer – those that are not eligible and/or did not submit an application during the open application period</a:t>
            </a:r>
          </a:p>
          <a:p>
            <a:pPr algn="l"/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AAV –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Average assessed value of all residential properties at 12/31/22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ED2B83-29E2-4130-856F-41EEF7A85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0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C087-593B-4C66-9217-6CC450AED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5663" y="1122363"/>
            <a:ext cx="9272337" cy="1011161"/>
          </a:xfrm>
        </p:spPr>
        <p:txBody>
          <a:bodyPr/>
          <a:lstStyle/>
          <a:p>
            <a:pPr algn="l"/>
            <a:r>
              <a:rPr lang="en-US" dirty="0"/>
              <a:t>PROPOSED RATES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E4FDF-3F1B-4045-B36B-81237C12A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5663" y="2454442"/>
            <a:ext cx="9144000" cy="3529263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The Proposed Budget includes an exemption for OOCR approved applicants of 15% of the average assessed value (AAV) at 12/31/22 in FY2024 and 20% of the AAV in FY2025</a:t>
            </a:r>
          </a:p>
          <a:p>
            <a:pPr algn="l"/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The average assessed valuation at 12/31/22 is $744,815</a:t>
            </a:r>
          </a:p>
          <a:p>
            <a:pPr algn="l"/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The 15% exemption would reduce OOCR properties by $111,722 in FY2024 and by $148,963 in FY2025 (using the 12/31/22 AAV)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70B8F-0C29-4808-80B4-167711683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1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C087-593B-4C66-9217-6CC450AED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8779" y="1122363"/>
            <a:ext cx="9609221" cy="64706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Two-Tier Residential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E4FDF-3F1B-4045-B36B-81237C12A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116" y="1900052"/>
            <a:ext cx="9304421" cy="4484706"/>
          </a:xfrm>
        </p:spPr>
        <p:txBody>
          <a:bodyPr>
            <a:normAutofit fontScale="92500"/>
          </a:bodyPr>
          <a:lstStyle/>
          <a:p>
            <a:pPr algn="l"/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How does this work?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The tax rates were calculated for residential in total and commercial to determine what rates were needed to bring in the desired tax levy.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We determined that tax rate increases of 3.23% and 3.26% were needed for residential and commercial, respectively.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We split the assessed valuation of residential property into OOCR properties and NOOCR properties based on the value of the OOCR properties.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The exemption of $111,722 (FY24) was given to each OOCR property and the total value of the exemptions was subtracted from the value of OOCR property in total.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We then determined what tax rate on NOOCR properties would be needed to restore the levy back to the initial determined need.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D69FD-3F69-4B96-842C-0511C532D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1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C087-593B-4C66-9217-6CC450AED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8989" y="1170490"/>
            <a:ext cx="9144000" cy="64706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Two-Tier Residential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E4FDF-3F1B-4045-B36B-81237C12A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8989" y="2149643"/>
            <a:ext cx="9144000" cy="4010526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Why we chose 15% and 20%</a:t>
            </a:r>
          </a:p>
          <a:p>
            <a:pPr algn="l"/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15% gives most approved applicants a savings of $800-$1,000 in their tax bill even with the tax rate increase of 3.23%.  All OOCR taxpayers with houses valued at under $3.5M will see some kind of savings.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The impact on NOOCR is an increase to the tax rate of 13.74%.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Stepping up to a higher exemption amount in FY2025 will help to offset the proposed tax increase of 3.8% plus the impact of the required statistical update (revaluation).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97EAEB-2040-4FEF-A712-21A519322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C087-593B-4C66-9217-6CC450AED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0198"/>
          </a:xfrm>
        </p:spPr>
        <p:txBody>
          <a:bodyPr/>
          <a:lstStyle/>
          <a:p>
            <a:pPr algn="ctr"/>
            <a:r>
              <a:rPr lang="en-US" dirty="0"/>
              <a:t>Budget Document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E4FDF-3F1B-4045-B36B-81237C12A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65069"/>
            <a:ext cx="9144000" cy="863931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2-Year Biennial Budget for FY2024 and FY2025 (FY denotes fiscal year ending June 30)</a:t>
            </a:r>
          </a:p>
          <a:p>
            <a:pPr algn="l"/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B4A7D2-25F7-48A9-92EB-66331F11C077}"/>
              </a:ext>
            </a:extLst>
          </p:cNvPr>
          <p:cNvSpPr txBox="1"/>
          <p:nvPr/>
        </p:nvSpPr>
        <p:spPr>
          <a:xfrm>
            <a:off x="1651247" y="3577701"/>
            <a:ext cx="744836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Budget Adoption requires:</a:t>
            </a:r>
          </a:p>
          <a:p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2 readings of ordinances (Appropriating Revenues and Personnel Ordinances);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2 public hearings; approval of two resolutions with format required by state law;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Approval of the budget document that may also include changes approved on the floor.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1E811A-1F0F-45B1-9B44-EEE4ADE2C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7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C087-593B-4C66-9217-6CC450AED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2105"/>
            <a:ext cx="9144000" cy="93598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Key 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E4FDF-3F1B-4045-B36B-81237C12A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66737"/>
            <a:ext cx="9144000" cy="3489158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Formally receive budget				April 12, Council Mtg</a:t>
            </a:r>
          </a:p>
          <a:p>
            <a:pPr algn="l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Departmental Budget Workshops		May 6, most departments</a:t>
            </a:r>
          </a:p>
          <a:p>
            <a:pPr algn="l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										May 8, Water &amp; Sewer</a:t>
            </a:r>
          </a:p>
          <a:p>
            <a:pPr algn="l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										May 22, School Department</a:t>
            </a:r>
          </a:p>
          <a:p>
            <a:pPr algn="l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First Public Hearing						May 10</a:t>
            </a:r>
          </a:p>
          <a:p>
            <a:pPr algn="l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Second Public Hearing					May 24</a:t>
            </a:r>
          </a:p>
          <a:p>
            <a:pPr algn="l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Third Public Hearing/Final Adoption		June 14   (if needed)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6AD1CC-E443-42D2-80AA-526B33D2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6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C087-593B-4C66-9217-6CC450AED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0442" y="823436"/>
            <a:ext cx="9452498" cy="153191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Two-Tier Percentage Critical to Tax Bill Preparation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E4FDF-3F1B-4045-B36B-81237C12A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3579" y="2465119"/>
            <a:ext cx="9144000" cy="3951723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We are asking the Council to approve as soon as reasonably possible the percentage of average assessed value at 12/31/22 to apply to the owner-occupied residential properties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Each application has to be entered into 2 different tax systems in order to set up the tax bills for printing and mailing, and that can’t be done until we know the percentage of exemption to apply.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Tax bills generally get mailed out in the first two weeks of July so that people have them for the 1</a:t>
            </a:r>
            <a:r>
              <a:rPr lang="en-US" sz="2000" baseline="30000" dirty="0">
                <a:solidFill>
                  <a:schemeClr val="accent2">
                    <a:lumMod val="50000"/>
                  </a:schemeClr>
                </a:solidFill>
              </a:rPr>
              <a:t>st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quarter due date of August 5.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C88FD-677E-4CE7-B5AC-E0C776588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1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C087-593B-4C66-9217-6CC450AED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1831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Budget Format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E4FDF-3F1B-4045-B36B-81237C12A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49642"/>
            <a:ext cx="9144000" cy="4186989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The budget document contains a lot of information.  Some key pages include: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Detailed line item General Fund revenues on pages 44-45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General Fund Tax Rate Calculation on page 48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Line Item General Fund expenditures on pages 51-58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Consolidated Debt Schedule on page 40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Parking, Equipment Operations, Maritime, Water and Sewer Budgets behind their respective tabs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Capital Budget behind respective tab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Employee pay plans are found at Appendix 1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2DC16-8965-40E6-9685-65B6EEA4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2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C087-593B-4C66-9217-6CC450AED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2519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Budget Format (cont.)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E4FDF-3F1B-4045-B36B-81237C12A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22565"/>
            <a:ext cx="9144000" cy="2846041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Document also includes certain operational, budget and financial policies; City profile information; information on long-term goals, individual departmental goals and statistics; a glossary on terminology; and a wealth of other information.</a:t>
            </a:r>
          </a:p>
          <a:p>
            <a:pPr algn="l"/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The budget is designed to comply with best practices and the budget award program of the Government Finance Officer’s Association.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E6DEAB-902F-4DD5-849A-D37B67A21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5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C087-593B-4C66-9217-6CC450AED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998" y="419254"/>
            <a:ext cx="9144000" cy="130266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General Fund Budget Increase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E4FDF-3F1B-4045-B36B-81237C12A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0441" y="2198183"/>
            <a:ext cx="10202779" cy="4090321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	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							FY2023		      FY2024	   		FY2025</a:t>
            </a:r>
          </a:p>
          <a:p>
            <a:pPr algn="l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Proposed Expenditures     $105,030,930    $110,179,691    $113,663,017</a:t>
            </a:r>
          </a:p>
          <a:p>
            <a:pPr algn="l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Percentage Increase				     			 4.9%	               3.16%</a:t>
            </a:r>
          </a:p>
          <a:p>
            <a:pPr algn="l"/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Revenues Other Than Tax  $22,257,135      $24,434,718     $24,639,193</a:t>
            </a:r>
          </a:p>
          <a:p>
            <a:pPr algn="l"/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Property Tax Revenue       $82,773,795      $85,744,973     $89,023,824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000A9B-1B6E-4C55-BC3C-679443DAF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59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C087-593B-4C66-9217-6CC450AED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831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PROPOSED TAX RATES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E4FDF-3F1B-4045-B36B-81237C12A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9811" y="2137558"/>
            <a:ext cx="9978189" cy="4311368"/>
          </a:xfrm>
        </p:spPr>
        <p:txBody>
          <a:bodyPr>
            <a:normAutofit/>
          </a:bodyPr>
          <a:lstStyle/>
          <a:p>
            <a:pPr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									FY2023		  FY2024		    FY2025*</a:t>
            </a:r>
          </a:p>
          <a:p>
            <a:pPr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Residential Rate		  		 $9.61	</a:t>
            </a:r>
          </a:p>
          <a:p>
            <a:pPr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OOCR		   				   						    $9.92		      $10.30</a:t>
            </a:r>
          </a:p>
          <a:p>
            <a:pPr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NOOCR					   	                         $10.93	   	      $11.70</a:t>
            </a:r>
          </a:p>
          <a:p>
            <a:pPr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Commercial Rate		  	    $14.41	   	  $14.88	           $15.45</a:t>
            </a:r>
          </a:p>
          <a:p>
            <a:pPr algn="l"/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OOCR Exemption				 				$111,722	 		$148,963</a:t>
            </a:r>
          </a:p>
          <a:p>
            <a:pPr algn="l"/>
            <a:endParaRPr lang="en-US" sz="26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*FY2025 are preliminary numbers only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A4195-6002-45EC-852A-26ED2BE4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1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C087-593B-4C66-9217-6CC450AED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7269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TAX RATES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E4FDF-3F1B-4045-B36B-81237C12A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99873"/>
            <a:ext cx="9144000" cy="3304673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Overall residential and commercial increases are 3.23% and 3.26%, respectively</a:t>
            </a:r>
          </a:p>
          <a:p>
            <a:pPr algn="l"/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NOOCR increase </a:t>
            </a:r>
            <a:r>
              <a:rPr lang="en-US" sz="2800">
                <a:solidFill>
                  <a:schemeClr val="accent2">
                    <a:lumMod val="50000"/>
                  </a:schemeClr>
                </a:solidFill>
              </a:rPr>
              <a:t>is 13.74%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in total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2C85C-58BF-40A8-AB1E-59E760D68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77C95-074C-46C7-AEA8-2284C3004EC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7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552</TotalTime>
  <Words>1120</Words>
  <Application>Microsoft Office PowerPoint</Application>
  <PresentationFormat>Widescreen</PresentationFormat>
  <Paragraphs>135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Facet</vt:lpstr>
      <vt:lpstr>PowerPoint Presentation</vt:lpstr>
      <vt:lpstr>Budget Document</vt:lpstr>
      <vt:lpstr>Key Dates</vt:lpstr>
      <vt:lpstr>Two-Tier Percentage Critical to Tax Bill Preparation</vt:lpstr>
      <vt:lpstr>Budget Format</vt:lpstr>
      <vt:lpstr>Budget Format (cont.)</vt:lpstr>
      <vt:lpstr>General Fund Budget Increase</vt:lpstr>
      <vt:lpstr>PROPOSED TAX RATES</vt:lpstr>
      <vt:lpstr>TAX RATES (cont)</vt:lpstr>
      <vt:lpstr>Budget Drivers</vt:lpstr>
      <vt:lpstr>EMPLOYEE COLA’S</vt:lpstr>
      <vt:lpstr>REVENUES</vt:lpstr>
      <vt:lpstr>RESIDENTIAL TWO-TIER TAX PROGRAM</vt:lpstr>
      <vt:lpstr>Terminology</vt:lpstr>
      <vt:lpstr>PROPOSED RATES</vt:lpstr>
      <vt:lpstr>Two-Tier Residential (cont)</vt:lpstr>
      <vt:lpstr>Two-Tier Residential (cont)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Sceppa, Elizabeth</dc:creator>
  <cp:lastModifiedBy>Sitrin, Laura</cp:lastModifiedBy>
  <cp:revision>72</cp:revision>
  <cp:lastPrinted>2023-04-03T13:50:17Z</cp:lastPrinted>
  <dcterms:created xsi:type="dcterms:W3CDTF">2023-03-28T15:03:46Z</dcterms:created>
  <dcterms:modified xsi:type="dcterms:W3CDTF">2023-04-05T18:54:50Z</dcterms:modified>
</cp:coreProperties>
</file>